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73" r:id="rId4"/>
    <p:sldId id="280" r:id="rId5"/>
    <p:sldId id="621" r:id="rId6"/>
    <p:sldId id="622" r:id="rId7"/>
    <p:sldId id="625" r:id="rId8"/>
    <p:sldId id="627" r:id="rId9"/>
    <p:sldId id="623" r:id="rId10"/>
    <p:sldId id="611" r:id="rId11"/>
    <p:sldId id="626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A8D7-612C-4528-8161-716BD4AB4C16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C59D0D-9BBD-44C5-B7DB-205D454C0E7B}">
      <dgm:prSet phldrT="[Text]" custT="1"/>
      <dgm:spPr/>
      <dgm:t>
        <a:bodyPr/>
        <a:lstStyle/>
        <a:p>
          <a:r>
            <a:rPr lang="ka-GE" sz="1400" dirty="0" smtClean="0"/>
            <a:t>იანვარი-მარტი 2020</a:t>
          </a:r>
          <a:endParaRPr lang="en-US" sz="1400" dirty="0"/>
        </a:p>
      </dgm:t>
    </dgm:pt>
    <dgm:pt modelId="{A28AE987-0BED-4BC9-A3AC-3E949C221E5F}" type="parTrans" cxnId="{E533187F-4221-4B2C-8707-77412455D89B}">
      <dgm:prSet/>
      <dgm:spPr/>
      <dgm:t>
        <a:bodyPr/>
        <a:lstStyle/>
        <a:p>
          <a:endParaRPr lang="en-US" sz="1400"/>
        </a:p>
      </dgm:t>
    </dgm:pt>
    <dgm:pt modelId="{9243884C-715A-4045-9E68-15C3BE1CEFB8}" type="sibTrans" cxnId="{E533187F-4221-4B2C-8707-77412455D89B}">
      <dgm:prSet/>
      <dgm:spPr/>
      <dgm:t>
        <a:bodyPr/>
        <a:lstStyle/>
        <a:p>
          <a:endParaRPr lang="en-US" sz="1400"/>
        </a:p>
      </dgm:t>
    </dgm:pt>
    <dgm:pt modelId="{2B534FCE-B76C-4577-9190-8504A89EA99D}">
      <dgm:prSet phldrT="[Text]" custT="1"/>
      <dgm:spPr/>
      <dgm:t>
        <a:bodyPr/>
        <a:lstStyle/>
        <a:p>
          <a:r>
            <a:rPr lang="ka-GE" sz="1400" dirty="0" smtClean="0"/>
            <a:t>კონცეფციის თაობაზე საკონსულტაციო შეხვედრები </a:t>
          </a:r>
          <a:endParaRPr lang="en-US" sz="1400" dirty="0"/>
        </a:p>
      </dgm:t>
    </dgm:pt>
    <dgm:pt modelId="{878EA8E6-FDE9-4A6D-8603-CCB5ED56CA2B}" type="parTrans" cxnId="{6E8F5B10-916A-4401-9AD9-697725705219}">
      <dgm:prSet/>
      <dgm:spPr/>
      <dgm:t>
        <a:bodyPr/>
        <a:lstStyle/>
        <a:p>
          <a:endParaRPr lang="en-US" sz="1400"/>
        </a:p>
      </dgm:t>
    </dgm:pt>
    <dgm:pt modelId="{F1BAB905-8C8C-4FBB-AFAA-2F2013F932A2}" type="sibTrans" cxnId="{6E8F5B10-916A-4401-9AD9-697725705219}">
      <dgm:prSet/>
      <dgm:spPr/>
      <dgm:t>
        <a:bodyPr/>
        <a:lstStyle/>
        <a:p>
          <a:endParaRPr lang="en-US" sz="1400"/>
        </a:p>
      </dgm:t>
    </dgm:pt>
    <dgm:pt modelId="{8CE6C1B8-B3CE-4303-A94E-4D72835BDE4E}">
      <dgm:prSet phldrT="[Text]" custT="1"/>
      <dgm:spPr/>
      <dgm:t>
        <a:bodyPr/>
        <a:lstStyle/>
        <a:p>
          <a:r>
            <a:rPr lang="ka-GE" sz="1400" dirty="0" smtClean="0"/>
            <a:t>დაფინანსების კონცეფციის დასრულება</a:t>
          </a:r>
          <a:endParaRPr lang="en-US" sz="1400" dirty="0"/>
        </a:p>
      </dgm:t>
    </dgm:pt>
    <dgm:pt modelId="{0FA386A8-7D76-4286-841E-FF16A7D26A87}" type="parTrans" cxnId="{79419454-55BA-4A60-B3A9-FBE1980ED3D2}">
      <dgm:prSet/>
      <dgm:spPr/>
      <dgm:t>
        <a:bodyPr/>
        <a:lstStyle/>
        <a:p>
          <a:endParaRPr lang="en-US" sz="1400"/>
        </a:p>
      </dgm:t>
    </dgm:pt>
    <dgm:pt modelId="{3250223C-6B9B-4DC7-8F36-9DBE3AB96DB0}" type="sibTrans" cxnId="{79419454-55BA-4A60-B3A9-FBE1980ED3D2}">
      <dgm:prSet/>
      <dgm:spPr/>
      <dgm:t>
        <a:bodyPr/>
        <a:lstStyle/>
        <a:p>
          <a:endParaRPr lang="en-US" sz="1400"/>
        </a:p>
      </dgm:t>
    </dgm:pt>
    <dgm:pt modelId="{2EC44150-19D3-4874-B8EA-9B819AFD2079}">
      <dgm:prSet phldrT="[Text]" custT="1"/>
      <dgm:spPr/>
      <dgm:t>
        <a:bodyPr/>
        <a:lstStyle/>
        <a:p>
          <a:r>
            <a:rPr lang="ka-GE" sz="1400" dirty="0" smtClean="0"/>
            <a:t>თებერვალი-აპრილი 2020</a:t>
          </a:r>
          <a:endParaRPr lang="en-US" sz="1400" dirty="0"/>
        </a:p>
      </dgm:t>
    </dgm:pt>
    <dgm:pt modelId="{F0F93074-4329-4902-AF54-0F50789D4EAD}" type="parTrans" cxnId="{107FA11A-9AAF-4129-9D51-2C321E72B716}">
      <dgm:prSet/>
      <dgm:spPr/>
      <dgm:t>
        <a:bodyPr/>
        <a:lstStyle/>
        <a:p>
          <a:endParaRPr lang="en-US" sz="1400"/>
        </a:p>
      </dgm:t>
    </dgm:pt>
    <dgm:pt modelId="{D25C57DE-7C48-473C-80C6-182FA2B677CC}" type="sibTrans" cxnId="{107FA11A-9AAF-4129-9D51-2C321E72B716}">
      <dgm:prSet/>
      <dgm:spPr/>
      <dgm:t>
        <a:bodyPr/>
        <a:lstStyle/>
        <a:p>
          <a:endParaRPr lang="en-US" sz="1400"/>
        </a:p>
      </dgm:t>
    </dgm:pt>
    <dgm:pt modelId="{62D3A0A5-79B4-430F-997E-1096D2FD8996}">
      <dgm:prSet phldrT="[Text]" custT="1"/>
      <dgm:spPr/>
      <dgm:t>
        <a:bodyPr/>
        <a:lstStyle/>
        <a:p>
          <a:r>
            <a:rPr lang="ka-GE" sz="1400" dirty="0" smtClean="0"/>
            <a:t>მაისი 2020</a:t>
          </a:r>
          <a:endParaRPr lang="en-US" sz="1400" dirty="0"/>
        </a:p>
      </dgm:t>
    </dgm:pt>
    <dgm:pt modelId="{96600441-F38E-4EA1-9203-87B52191A79B}" type="parTrans" cxnId="{E28D660A-9FDD-4A6F-99A7-3622187CFA9D}">
      <dgm:prSet/>
      <dgm:spPr/>
      <dgm:t>
        <a:bodyPr/>
        <a:lstStyle/>
        <a:p>
          <a:endParaRPr lang="en-US" sz="1400"/>
        </a:p>
      </dgm:t>
    </dgm:pt>
    <dgm:pt modelId="{98C7E418-F6E2-417B-85EA-0EE77D47FDD8}" type="sibTrans" cxnId="{E28D660A-9FDD-4A6F-99A7-3622187CFA9D}">
      <dgm:prSet/>
      <dgm:spPr/>
      <dgm:t>
        <a:bodyPr/>
        <a:lstStyle/>
        <a:p>
          <a:endParaRPr lang="en-US" sz="1400"/>
        </a:p>
      </dgm:t>
    </dgm:pt>
    <dgm:pt modelId="{68AAC77C-63E8-4756-8D4E-5748EA4F53F5}">
      <dgm:prSet phldrT="[Text]" custT="1"/>
      <dgm:spPr/>
      <dgm:t>
        <a:bodyPr/>
        <a:lstStyle/>
        <a:p>
          <a:r>
            <a:rPr lang="ka-GE" sz="1400" dirty="0" smtClean="0"/>
            <a:t>საკანონმდებლო ცვლილებების პაკეტის დასრულება</a:t>
          </a:r>
          <a:endParaRPr lang="en-US" sz="1400" dirty="0"/>
        </a:p>
      </dgm:t>
    </dgm:pt>
    <dgm:pt modelId="{723495C6-A7BE-4B18-9694-C5623B9F707A}" type="sibTrans" cxnId="{31C96591-5A31-417E-8DE1-B1BBF4FE1D88}">
      <dgm:prSet/>
      <dgm:spPr/>
      <dgm:t>
        <a:bodyPr/>
        <a:lstStyle/>
        <a:p>
          <a:endParaRPr lang="en-US" sz="1400"/>
        </a:p>
      </dgm:t>
    </dgm:pt>
    <dgm:pt modelId="{936740AD-29D1-417B-A963-978EB9E9DAF1}" type="parTrans" cxnId="{31C96591-5A31-417E-8DE1-B1BBF4FE1D88}">
      <dgm:prSet/>
      <dgm:spPr/>
      <dgm:t>
        <a:bodyPr/>
        <a:lstStyle/>
        <a:p>
          <a:endParaRPr lang="en-US" sz="1400"/>
        </a:p>
      </dgm:t>
    </dgm:pt>
    <dgm:pt modelId="{597E088E-19EC-422D-A413-6DEB20AD1C14}">
      <dgm:prSet phldrT="[Text]" custT="1"/>
      <dgm:spPr/>
      <dgm:t>
        <a:bodyPr/>
        <a:lstStyle/>
        <a:p>
          <a:r>
            <a:rPr lang="ka-GE" sz="1400" dirty="0" smtClean="0"/>
            <a:t>უნივერსალური ჯანდაცვის სააგენტოს ჩამოყალიბება</a:t>
          </a:r>
          <a:endParaRPr lang="en-US" sz="1400" dirty="0"/>
        </a:p>
      </dgm:t>
    </dgm:pt>
    <dgm:pt modelId="{30B3DDA0-F3BA-4AEA-BD17-AAAC6EFBF935}" type="parTrans" cxnId="{37E45C5E-69AE-4ADC-BB55-7A35FFC4CC4A}">
      <dgm:prSet/>
      <dgm:spPr/>
      <dgm:t>
        <a:bodyPr/>
        <a:lstStyle/>
        <a:p>
          <a:endParaRPr lang="en-US" sz="1400"/>
        </a:p>
      </dgm:t>
    </dgm:pt>
    <dgm:pt modelId="{C2EDC620-FF26-449C-9842-0A95D45FCA2B}" type="sibTrans" cxnId="{37E45C5E-69AE-4ADC-BB55-7A35FFC4CC4A}">
      <dgm:prSet/>
      <dgm:spPr/>
      <dgm:t>
        <a:bodyPr/>
        <a:lstStyle/>
        <a:p>
          <a:endParaRPr lang="en-US" sz="1400"/>
        </a:p>
      </dgm:t>
    </dgm:pt>
    <dgm:pt modelId="{49B0BA43-C9E3-4548-9070-03164CFAAEA7}">
      <dgm:prSet custT="1"/>
      <dgm:spPr/>
      <dgm:t>
        <a:bodyPr/>
        <a:lstStyle/>
        <a:p>
          <a:r>
            <a:rPr lang="ka-GE" sz="1400" smtClean="0"/>
            <a:t>ინსტიტუციური განვითარების პროცესის დაწყება </a:t>
          </a:r>
          <a:endParaRPr lang="en-US" sz="1400" dirty="0"/>
        </a:p>
      </dgm:t>
    </dgm:pt>
    <dgm:pt modelId="{5AACE220-0A3F-4030-B9B9-5C82EF5248AE}" type="parTrans" cxnId="{E6C8B9EC-931E-42CE-9768-3E6EF4BC3168}">
      <dgm:prSet/>
      <dgm:spPr/>
      <dgm:t>
        <a:bodyPr/>
        <a:lstStyle/>
        <a:p>
          <a:endParaRPr lang="en-US" sz="1400"/>
        </a:p>
      </dgm:t>
    </dgm:pt>
    <dgm:pt modelId="{982A2A2D-1968-444C-AD4D-8F14C4BA7611}" type="sibTrans" cxnId="{E6C8B9EC-931E-42CE-9768-3E6EF4BC3168}">
      <dgm:prSet/>
      <dgm:spPr/>
      <dgm:t>
        <a:bodyPr/>
        <a:lstStyle/>
        <a:p>
          <a:endParaRPr lang="en-US" sz="1400"/>
        </a:p>
      </dgm:t>
    </dgm:pt>
    <dgm:pt modelId="{67589D8D-803C-4B76-B1A9-AD59F277E1BC}">
      <dgm:prSet custT="1"/>
      <dgm:spPr/>
      <dgm:t>
        <a:bodyPr/>
        <a:lstStyle/>
        <a:p>
          <a:r>
            <a:rPr lang="ka-GE" sz="1400" dirty="0" smtClean="0"/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400" dirty="0"/>
        </a:p>
      </dgm:t>
    </dgm:pt>
    <dgm:pt modelId="{9640D07F-CA93-4630-8753-2055CB6256F3}" type="parTrans" cxnId="{E14E7A86-C208-4E0E-8750-A30F46937030}">
      <dgm:prSet/>
      <dgm:spPr/>
      <dgm:t>
        <a:bodyPr/>
        <a:lstStyle/>
        <a:p>
          <a:endParaRPr lang="en-US" sz="1400"/>
        </a:p>
      </dgm:t>
    </dgm:pt>
    <dgm:pt modelId="{089D6180-23A6-4B2A-85F1-65C1A3A76E81}" type="sibTrans" cxnId="{E14E7A86-C208-4E0E-8750-A30F46937030}">
      <dgm:prSet/>
      <dgm:spPr/>
      <dgm:t>
        <a:bodyPr/>
        <a:lstStyle/>
        <a:p>
          <a:endParaRPr lang="en-US" sz="1400"/>
        </a:p>
      </dgm:t>
    </dgm:pt>
    <dgm:pt modelId="{E58E613F-5F11-4610-87A2-B4E1E62A7C3A}">
      <dgm:prSet custT="1"/>
      <dgm:spPr/>
      <dgm:t>
        <a:bodyPr/>
        <a:lstStyle/>
        <a:p>
          <a:r>
            <a:rPr lang="ka-GE" sz="1400" smtClean="0"/>
            <a:t>ცვლილებების პაკეტის წარდგენა მთავრობაზე განსახილველად</a:t>
          </a:r>
          <a:endParaRPr lang="en-US" sz="1400" dirty="0"/>
        </a:p>
      </dgm:t>
    </dgm:pt>
    <dgm:pt modelId="{7CC25F10-FD78-4F53-85FE-C1323587DC29}" type="parTrans" cxnId="{8A8FAC50-9695-4619-82C8-95624D706BE8}">
      <dgm:prSet/>
      <dgm:spPr/>
      <dgm:t>
        <a:bodyPr/>
        <a:lstStyle/>
        <a:p>
          <a:endParaRPr lang="en-US" sz="1400"/>
        </a:p>
      </dgm:t>
    </dgm:pt>
    <dgm:pt modelId="{A806CF28-1FB8-4003-A926-337927399208}" type="sibTrans" cxnId="{8A8FAC50-9695-4619-82C8-95624D706BE8}">
      <dgm:prSet/>
      <dgm:spPr/>
      <dgm:t>
        <a:bodyPr/>
        <a:lstStyle/>
        <a:p>
          <a:endParaRPr lang="en-US" sz="1400"/>
        </a:p>
      </dgm:t>
    </dgm:pt>
    <dgm:pt modelId="{D3D41F30-5C3B-4554-9486-FAC94C425BF2}">
      <dgm:prSet custT="1"/>
      <dgm:spPr/>
      <dgm:t>
        <a:bodyPr/>
        <a:lstStyle/>
        <a:p>
          <a:r>
            <a:rPr lang="ka-GE" sz="1400" dirty="0" smtClean="0"/>
            <a:t>ცვლილებების პაკეტის წარდგენა პარლამენტში </a:t>
          </a:r>
          <a:endParaRPr lang="en-US" sz="1400" dirty="0"/>
        </a:p>
      </dgm:t>
    </dgm:pt>
    <dgm:pt modelId="{879868BD-033B-4E72-BB76-7ECEE7EB5B54}" type="parTrans" cxnId="{A9E3A8E8-7327-42A1-B78B-EF9DFC487A6D}">
      <dgm:prSet/>
      <dgm:spPr/>
      <dgm:t>
        <a:bodyPr/>
        <a:lstStyle/>
        <a:p>
          <a:endParaRPr lang="en-US" sz="1400"/>
        </a:p>
      </dgm:t>
    </dgm:pt>
    <dgm:pt modelId="{C353EFD5-4B7A-406F-ADED-4C57CD096F03}" type="sibTrans" cxnId="{A9E3A8E8-7327-42A1-B78B-EF9DFC487A6D}">
      <dgm:prSet/>
      <dgm:spPr/>
      <dgm:t>
        <a:bodyPr/>
        <a:lstStyle/>
        <a:p>
          <a:endParaRPr lang="en-US" sz="1400"/>
        </a:p>
      </dgm:t>
    </dgm:pt>
    <dgm:pt modelId="{2A09CEC4-4389-4744-8213-A148E919DDD9}" type="pres">
      <dgm:prSet presAssocID="{B29AA8D7-612C-4528-8161-716BD4AB4C16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C203C792-C302-4BE4-9B7D-63E382108341}" type="pres">
      <dgm:prSet presAssocID="{CAC59D0D-9BBD-44C5-B7DB-205D454C0E7B}" presName="ParentComposite" presStyleCnt="0"/>
      <dgm:spPr/>
    </dgm:pt>
    <dgm:pt modelId="{82DB72D7-E298-475F-A738-95BBAEE3CC21}" type="pres">
      <dgm:prSet presAssocID="{CAC59D0D-9BBD-44C5-B7DB-205D454C0E7B}" presName="Chord" presStyleLbl="bgShp" presStyleIdx="0" presStyleCnt="3"/>
      <dgm:spPr/>
    </dgm:pt>
    <dgm:pt modelId="{E5D02D19-7FEE-4CB6-888B-B63466F6E346}" type="pres">
      <dgm:prSet presAssocID="{CAC59D0D-9BBD-44C5-B7DB-205D454C0E7B}" presName="Pie" presStyleLbl="alignNode1" presStyleIdx="0" presStyleCnt="3"/>
      <dgm:spPr/>
    </dgm:pt>
    <dgm:pt modelId="{410E9C5E-CAA2-4C10-B041-7BFC68DB9BFE}" type="pres">
      <dgm:prSet presAssocID="{CAC59D0D-9BBD-44C5-B7DB-205D454C0E7B}" presName="Parent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C43A-EC22-4062-9116-BD210A61227D}" type="pres">
      <dgm:prSet presAssocID="{F1BAB905-8C8C-4FBB-AFAA-2F2013F932A2}" presName="negSibTrans" presStyleCnt="0"/>
      <dgm:spPr/>
    </dgm:pt>
    <dgm:pt modelId="{66CB6555-99FA-41BA-A75B-1C54DBAA43B0}" type="pres">
      <dgm:prSet presAssocID="{CAC59D0D-9BBD-44C5-B7DB-205D454C0E7B}" presName="composite" presStyleCnt="0"/>
      <dgm:spPr/>
    </dgm:pt>
    <dgm:pt modelId="{E452888B-A116-4CEB-8CA8-3786809B8428}" type="pres">
      <dgm:prSet presAssocID="{CAC59D0D-9BBD-44C5-B7DB-205D454C0E7B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4464BFB3-7352-475B-8800-94FB49DC0BF2}" type="pres">
      <dgm:prSet presAssocID="{9243884C-715A-4045-9E68-15C3BE1CEFB8}" presName="sibTrans" presStyleCnt="0"/>
      <dgm:spPr/>
    </dgm:pt>
    <dgm:pt modelId="{5B93FA35-1DD8-40DE-9A73-F26328E16C93}" type="pres">
      <dgm:prSet presAssocID="{2EC44150-19D3-4874-B8EA-9B819AFD2079}" presName="ParentComposite" presStyleCnt="0"/>
      <dgm:spPr/>
    </dgm:pt>
    <dgm:pt modelId="{8882FC78-E3AE-4F74-B661-D4B77BEE014E}" type="pres">
      <dgm:prSet presAssocID="{2EC44150-19D3-4874-B8EA-9B819AFD2079}" presName="Chord" presStyleLbl="bgShp" presStyleIdx="1" presStyleCnt="3"/>
      <dgm:spPr/>
    </dgm:pt>
    <dgm:pt modelId="{A1B75ADE-0401-442A-AE65-51FF5103914C}" type="pres">
      <dgm:prSet presAssocID="{2EC44150-19D3-4874-B8EA-9B819AFD2079}" presName="Pie" presStyleLbl="alignNode1" presStyleIdx="1" presStyleCnt="3"/>
      <dgm:spPr/>
    </dgm:pt>
    <dgm:pt modelId="{0EAFAF28-BF36-4783-944F-6443598F03AE}" type="pres">
      <dgm:prSet presAssocID="{2EC44150-19D3-4874-B8EA-9B819AFD2079}" presName="Parent" presStyleLbl="revTx" presStyleIdx="2" presStyleCnt="6">
        <dgm:presLayoutVars>
          <dgm:chMax val="1"/>
          <dgm:chPref val="1"/>
          <dgm:bulletEnabled val="1"/>
        </dgm:presLayoutVars>
      </dgm:prSet>
      <dgm:spPr/>
    </dgm:pt>
    <dgm:pt modelId="{9AAB645B-C6E5-4894-8642-22160A8C6FE4}" type="pres">
      <dgm:prSet presAssocID="{C2EDC620-FF26-449C-9842-0A95D45FCA2B}" presName="negSibTrans" presStyleCnt="0"/>
      <dgm:spPr/>
    </dgm:pt>
    <dgm:pt modelId="{D3AAB7D3-6FA6-403F-B8F6-4D8E87BFCE9E}" type="pres">
      <dgm:prSet presAssocID="{2EC44150-19D3-4874-B8EA-9B819AFD2079}" presName="composite" presStyleCnt="0"/>
      <dgm:spPr/>
    </dgm:pt>
    <dgm:pt modelId="{E79E0480-989A-4457-A277-93E85C119874}" type="pres">
      <dgm:prSet presAssocID="{2EC44150-19D3-4874-B8EA-9B819AFD2079}" presName="Child" presStyleLbl="revTx" presStyleIdx="3" presStyleCnt="6" custScaleX="1304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C20BC-1213-43E5-B2DC-8FEB5916A78A}" type="pres">
      <dgm:prSet presAssocID="{D25C57DE-7C48-473C-80C6-182FA2B677CC}" presName="sibTrans" presStyleCnt="0"/>
      <dgm:spPr/>
    </dgm:pt>
    <dgm:pt modelId="{381C17A4-FCEF-4983-8000-E0B241633EE8}" type="pres">
      <dgm:prSet presAssocID="{62D3A0A5-79B4-430F-997E-1096D2FD8996}" presName="ParentComposite" presStyleCnt="0"/>
      <dgm:spPr/>
    </dgm:pt>
    <dgm:pt modelId="{5568D613-F0A7-4C35-8CFF-1847D6EF62AE}" type="pres">
      <dgm:prSet presAssocID="{62D3A0A5-79B4-430F-997E-1096D2FD8996}" presName="Chord" presStyleLbl="bgShp" presStyleIdx="2" presStyleCnt="3"/>
      <dgm:spPr/>
    </dgm:pt>
    <dgm:pt modelId="{78F2DF7D-2EED-4553-A7A3-A83A2F7AEE15}" type="pres">
      <dgm:prSet presAssocID="{62D3A0A5-79B4-430F-997E-1096D2FD8996}" presName="Pie" presStyleLbl="alignNode1" presStyleIdx="2" presStyleCnt="3"/>
      <dgm:spPr/>
    </dgm:pt>
    <dgm:pt modelId="{B43D1D4B-819D-4E63-B2B8-67B1BC619E4F}" type="pres">
      <dgm:prSet presAssocID="{62D3A0A5-79B4-430F-997E-1096D2FD8996}" presName="Parent" presStyleLbl="revTx" presStyleIdx="4" presStyleCnt="6">
        <dgm:presLayoutVars>
          <dgm:chMax val="1"/>
          <dgm:chPref val="1"/>
          <dgm:bulletEnabled val="1"/>
        </dgm:presLayoutVars>
      </dgm:prSet>
      <dgm:spPr/>
    </dgm:pt>
    <dgm:pt modelId="{24D20E6A-CBB0-4767-9685-8EDB60FAC04D}" type="pres">
      <dgm:prSet presAssocID="{723495C6-A7BE-4B18-9694-C5623B9F707A}" presName="negSibTrans" presStyleCnt="0"/>
      <dgm:spPr/>
    </dgm:pt>
    <dgm:pt modelId="{316875EB-C82E-4CE8-8739-948E41CEA528}" type="pres">
      <dgm:prSet presAssocID="{62D3A0A5-79B4-430F-997E-1096D2FD8996}" presName="composite" presStyleCnt="0"/>
      <dgm:spPr/>
    </dgm:pt>
    <dgm:pt modelId="{8FC4E41B-D253-4E9A-94F7-89679116CD92}" type="pres">
      <dgm:prSet presAssocID="{62D3A0A5-79B4-430F-997E-1096D2FD8996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3C9F533-3B16-4C87-9CBF-B75AD9BC08D1}" type="presOf" srcId="{E58E613F-5F11-4610-87A2-B4E1E62A7C3A}" destId="{8FC4E41B-D253-4E9A-94F7-89679116CD92}" srcOrd="0" destOrd="1" presId="urn:microsoft.com/office/officeart/2009/3/layout/PieProcess"/>
    <dgm:cxn modelId="{E14E7A86-C208-4E0E-8750-A30F46937030}" srcId="{2EC44150-19D3-4874-B8EA-9B819AFD2079}" destId="{67589D8D-803C-4B76-B1A9-AD59F277E1BC}" srcOrd="2" destOrd="0" parTransId="{9640D07F-CA93-4630-8753-2055CB6256F3}" sibTransId="{089D6180-23A6-4B2A-85F1-65C1A3A76E81}"/>
    <dgm:cxn modelId="{A9E3A8E8-7327-42A1-B78B-EF9DFC487A6D}" srcId="{62D3A0A5-79B4-430F-997E-1096D2FD8996}" destId="{D3D41F30-5C3B-4554-9486-FAC94C425BF2}" srcOrd="2" destOrd="0" parTransId="{879868BD-033B-4E72-BB76-7ECEE7EB5B54}" sibTransId="{C353EFD5-4B7A-406F-ADED-4C57CD096F03}"/>
    <dgm:cxn modelId="{107FA11A-9AAF-4129-9D51-2C321E72B716}" srcId="{B29AA8D7-612C-4528-8161-716BD4AB4C16}" destId="{2EC44150-19D3-4874-B8EA-9B819AFD2079}" srcOrd="1" destOrd="0" parTransId="{F0F93074-4329-4902-AF54-0F50789D4EAD}" sibTransId="{D25C57DE-7C48-473C-80C6-182FA2B677CC}"/>
    <dgm:cxn modelId="{AFE52669-4BA9-4396-992B-245542CAD70B}" type="presOf" srcId="{CAC59D0D-9BBD-44C5-B7DB-205D454C0E7B}" destId="{410E9C5E-CAA2-4C10-B041-7BFC68DB9BFE}" srcOrd="0" destOrd="0" presId="urn:microsoft.com/office/officeart/2009/3/layout/PieProcess"/>
    <dgm:cxn modelId="{E28D660A-9FDD-4A6F-99A7-3622187CFA9D}" srcId="{B29AA8D7-612C-4528-8161-716BD4AB4C16}" destId="{62D3A0A5-79B4-430F-997E-1096D2FD8996}" srcOrd="2" destOrd="0" parTransId="{96600441-F38E-4EA1-9203-87B52191A79B}" sibTransId="{98C7E418-F6E2-417B-85EA-0EE77D47FDD8}"/>
    <dgm:cxn modelId="{E8980C7A-57FA-42F1-9CAD-C40C9973FAD1}" type="presOf" srcId="{8CE6C1B8-B3CE-4303-A94E-4D72835BDE4E}" destId="{E452888B-A116-4CEB-8CA8-3786809B8428}" srcOrd="0" destOrd="1" presId="urn:microsoft.com/office/officeart/2009/3/layout/PieProcess"/>
    <dgm:cxn modelId="{E533187F-4221-4B2C-8707-77412455D89B}" srcId="{B29AA8D7-612C-4528-8161-716BD4AB4C16}" destId="{CAC59D0D-9BBD-44C5-B7DB-205D454C0E7B}" srcOrd="0" destOrd="0" parTransId="{A28AE987-0BED-4BC9-A3AC-3E949C221E5F}" sibTransId="{9243884C-715A-4045-9E68-15C3BE1CEFB8}"/>
    <dgm:cxn modelId="{C2E9118C-D950-407C-B4EC-47E00884D543}" type="presOf" srcId="{68AAC77C-63E8-4756-8D4E-5748EA4F53F5}" destId="{8FC4E41B-D253-4E9A-94F7-89679116CD92}" srcOrd="0" destOrd="0" presId="urn:microsoft.com/office/officeart/2009/3/layout/PieProcess"/>
    <dgm:cxn modelId="{CDA4B777-9054-4FF7-9B82-D93405E408C4}" type="presOf" srcId="{62D3A0A5-79B4-430F-997E-1096D2FD8996}" destId="{B43D1D4B-819D-4E63-B2B8-67B1BC619E4F}" srcOrd="0" destOrd="0" presId="urn:microsoft.com/office/officeart/2009/3/layout/PieProcess"/>
    <dgm:cxn modelId="{C84FCFE3-FB82-4110-8753-854928B2AA23}" type="presOf" srcId="{D3D41F30-5C3B-4554-9486-FAC94C425BF2}" destId="{8FC4E41B-D253-4E9A-94F7-89679116CD92}" srcOrd="0" destOrd="2" presId="urn:microsoft.com/office/officeart/2009/3/layout/PieProcess"/>
    <dgm:cxn modelId="{90EBA72E-2A4D-4FA0-9E85-99B22A5E8450}" type="presOf" srcId="{2EC44150-19D3-4874-B8EA-9B819AFD2079}" destId="{0EAFAF28-BF36-4783-944F-6443598F03AE}" srcOrd="0" destOrd="0" presId="urn:microsoft.com/office/officeart/2009/3/layout/PieProcess"/>
    <dgm:cxn modelId="{79419454-55BA-4A60-B3A9-FBE1980ED3D2}" srcId="{CAC59D0D-9BBD-44C5-B7DB-205D454C0E7B}" destId="{8CE6C1B8-B3CE-4303-A94E-4D72835BDE4E}" srcOrd="1" destOrd="0" parTransId="{0FA386A8-7D76-4286-841E-FF16A7D26A87}" sibTransId="{3250223C-6B9B-4DC7-8F36-9DBE3AB96DB0}"/>
    <dgm:cxn modelId="{EC0792F7-D210-4C58-BE1C-FE79CADE579D}" type="presOf" srcId="{B29AA8D7-612C-4528-8161-716BD4AB4C16}" destId="{2A09CEC4-4389-4744-8213-A148E919DDD9}" srcOrd="0" destOrd="0" presId="urn:microsoft.com/office/officeart/2009/3/layout/PieProcess"/>
    <dgm:cxn modelId="{E6C8B9EC-931E-42CE-9768-3E6EF4BC3168}" srcId="{2EC44150-19D3-4874-B8EA-9B819AFD2079}" destId="{49B0BA43-C9E3-4548-9070-03164CFAAEA7}" srcOrd="1" destOrd="0" parTransId="{5AACE220-0A3F-4030-B9B9-5C82EF5248AE}" sibTransId="{982A2A2D-1968-444C-AD4D-8F14C4BA7611}"/>
    <dgm:cxn modelId="{31C96591-5A31-417E-8DE1-B1BBF4FE1D88}" srcId="{62D3A0A5-79B4-430F-997E-1096D2FD8996}" destId="{68AAC77C-63E8-4756-8D4E-5748EA4F53F5}" srcOrd="0" destOrd="0" parTransId="{936740AD-29D1-417B-A963-978EB9E9DAF1}" sibTransId="{723495C6-A7BE-4B18-9694-C5623B9F707A}"/>
    <dgm:cxn modelId="{6E8F5B10-916A-4401-9AD9-697725705219}" srcId="{CAC59D0D-9BBD-44C5-B7DB-205D454C0E7B}" destId="{2B534FCE-B76C-4577-9190-8504A89EA99D}" srcOrd="0" destOrd="0" parTransId="{878EA8E6-FDE9-4A6D-8603-CCB5ED56CA2B}" sibTransId="{F1BAB905-8C8C-4FBB-AFAA-2F2013F932A2}"/>
    <dgm:cxn modelId="{699C153E-E3B8-4D88-9829-153ED9DE6502}" type="presOf" srcId="{67589D8D-803C-4B76-B1A9-AD59F277E1BC}" destId="{E79E0480-989A-4457-A277-93E85C119874}" srcOrd="0" destOrd="2" presId="urn:microsoft.com/office/officeart/2009/3/layout/PieProcess"/>
    <dgm:cxn modelId="{E10155B7-A8FB-44F2-8236-4D5FB6447BDF}" type="presOf" srcId="{2B534FCE-B76C-4577-9190-8504A89EA99D}" destId="{E452888B-A116-4CEB-8CA8-3786809B8428}" srcOrd="0" destOrd="0" presId="urn:microsoft.com/office/officeart/2009/3/layout/PieProcess"/>
    <dgm:cxn modelId="{3D3F971C-DCCE-45C0-A8F7-391BCEEC2303}" type="presOf" srcId="{49B0BA43-C9E3-4548-9070-03164CFAAEA7}" destId="{E79E0480-989A-4457-A277-93E85C119874}" srcOrd="0" destOrd="1" presId="urn:microsoft.com/office/officeart/2009/3/layout/PieProcess"/>
    <dgm:cxn modelId="{37E45C5E-69AE-4ADC-BB55-7A35FFC4CC4A}" srcId="{2EC44150-19D3-4874-B8EA-9B819AFD2079}" destId="{597E088E-19EC-422D-A413-6DEB20AD1C14}" srcOrd="0" destOrd="0" parTransId="{30B3DDA0-F3BA-4AEA-BD17-AAAC6EFBF935}" sibTransId="{C2EDC620-FF26-449C-9842-0A95D45FCA2B}"/>
    <dgm:cxn modelId="{EC25CF9A-D510-4DCA-A689-F9F5CA125574}" type="presOf" srcId="{597E088E-19EC-422D-A413-6DEB20AD1C14}" destId="{E79E0480-989A-4457-A277-93E85C119874}" srcOrd="0" destOrd="0" presId="urn:microsoft.com/office/officeart/2009/3/layout/PieProcess"/>
    <dgm:cxn modelId="{8A8FAC50-9695-4619-82C8-95624D706BE8}" srcId="{62D3A0A5-79B4-430F-997E-1096D2FD8996}" destId="{E58E613F-5F11-4610-87A2-B4E1E62A7C3A}" srcOrd="1" destOrd="0" parTransId="{7CC25F10-FD78-4F53-85FE-C1323587DC29}" sibTransId="{A806CF28-1FB8-4003-A926-337927399208}"/>
    <dgm:cxn modelId="{97E3EE68-A3DE-43ED-BE62-D8D627C98934}" type="presParOf" srcId="{2A09CEC4-4389-4744-8213-A148E919DDD9}" destId="{C203C792-C302-4BE4-9B7D-63E382108341}" srcOrd="0" destOrd="0" presId="urn:microsoft.com/office/officeart/2009/3/layout/PieProcess"/>
    <dgm:cxn modelId="{C3D696A2-50E3-473B-AE1B-D5C745F15B65}" type="presParOf" srcId="{C203C792-C302-4BE4-9B7D-63E382108341}" destId="{82DB72D7-E298-475F-A738-95BBAEE3CC21}" srcOrd="0" destOrd="0" presId="urn:microsoft.com/office/officeart/2009/3/layout/PieProcess"/>
    <dgm:cxn modelId="{99EC5A4A-AF9F-44DF-B5BC-303B3E9A5483}" type="presParOf" srcId="{C203C792-C302-4BE4-9B7D-63E382108341}" destId="{E5D02D19-7FEE-4CB6-888B-B63466F6E346}" srcOrd="1" destOrd="0" presId="urn:microsoft.com/office/officeart/2009/3/layout/PieProcess"/>
    <dgm:cxn modelId="{043FAB5D-8E85-4117-991C-DA34ED70CA73}" type="presParOf" srcId="{C203C792-C302-4BE4-9B7D-63E382108341}" destId="{410E9C5E-CAA2-4C10-B041-7BFC68DB9BFE}" srcOrd="2" destOrd="0" presId="urn:microsoft.com/office/officeart/2009/3/layout/PieProcess"/>
    <dgm:cxn modelId="{3A6A44D8-92FE-4062-864D-0BA49AB16C9E}" type="presParOf" srcId="{2A09CEC4-4389-4744-8213-A148E919DDD9}" destId="{88B0C43A-EC22-4062-9116-BD210A61227D}" srcOrd="1" destOrd="0" presId="urn:microsoft.com/office/officeart/2009/3/layout/PieProcess"/>
    <dgm:cxn modelId="{2FDB05A7-B083-43D7-A863-033676182641}" type="presParOf" srcId="{2A09CEC4-4389-4744-8213-A148E919DDD9}" destId="{66CB6555-99FA-41BA-A75B-1C54DBAA43B0}" srcOrd="2" destOrd="0" presId="urn:microsoft.com/office/officeart/2009/3/layout/PieProcess"/>
    <dgm:cxn modelId="{F5FB2EA8-9CAF-4207-8354-E0B37531463E}" type="presParOf" srcId="{66CB6555-99FA-41BA-A75B-1C54DBAA43B0}" destId="{E452888B-A116-4CEB-8CA8-3786809B8428}" srcOrd="0" destOrd="0" presId="urn:microsoft.com/office/officeart/2009/3/layout/PieProcess"/>
    <dgm:cxn modelId="{2F8A1CC7-D750-464A-8317-AE0A122EBABF}" type="presParOf" srcId="{2A09CEC4-4389-4744-8213-A148E919DDD9}" destId="{4464BFB3-7352-475B-8800-94FB49DC0BF2}" srcOrd="3" destOrd="0" presId="urn:microsoft.com/office/officeart/2009/3/layout/PieProcess"/>
    <dgm:cxn modelId="{9827781F-D125-4C45-A859-99E2AF9493E3}" type="presParOf" srcId="{2A09CEC4-4389-4744-8213-A148E919DDD9}" destId="{5B93FA35-1DD8-40DE-9A73-F26328E16C93}" srcOrd="4" destOrd="0" presId="urn:microsoft.com/office/officeart/2009/3/layout/PieProcess"/>
    <dgm:cxn modelId="{DDE6D56E-DF3C-451A-9236-ACC38B00CB5D}" type="presParOf" srcId="{5B93FA35-1DD8-40DE-9A73-F26328E16C93}" destId="{8882FC78-E3AE-4F74-B661-D4B77BEE014E}" srcOrd="0" destOrd="0" presId="urn:microsoft.com/office/officeart/2009/3/layout/PieProcess"/>
    <dgm:cxn modelId="{72848D16-5466-4748-B9A6-FFB080BD37E1}" type="presParOf" srcId="{5B93FA35-1DD8-40DE-9A73-F26328E16C93}" destId="{A1B75ADE-0401-442A-AE65-51FF5103914C}" srcOrd="1" destOrd="0" presId="urn:microsoft.com/office/officeart/2009/3/layout/PieProcess"/>
    <dgm:cxn modelId="{4A2937CF-930D-40C6-82F0-15137BEC6AE3}" type="presParOf" srcId="{5B93FA35-1DD8-40DE-9A73-F26328E16C93}" destId="{0EAFAF28-BF36-4783-944F-6443598F03AE}" srcOrd="2" destOrd="0" presId="urn:microsoft.com/office/officeart/2009/3/layout/PieProcess"/>
    <dgm:cxn modelId="{FFE5BE55-008F-45DA-923C-DC23B797B14F}" type="presParOf" srcId="{2A09CEC4-4389-4744-8213-A148E919DDD9}" destId="{9AAB645B-C6E5-4894-8642-22160A8C6FE4}" srcOrd="5" destOrd="0" presId="urn:microsoft.com/office/officeart/2009/3/layout/PieProcess"/>
    <dgm:cxn modelId="{A2CF707F-9ADD-4B29-AEEA-BB22E838D498}" type="presParOf" srcId="{2A09CEC4-4389-4744-8213-A148E919DDD9}" destId="{D3AAB7D3-6FA6-403F-B8F6-4D8E87BFCE9E}" srcOrd="6" destOrd="0" presId="urn:microsoft.com/office/officeart/2009/3/layout/PieProcess"/>
    <dgm:cxn modelId="{78B00F04-C921-499D-B51A-03EDD5F7A12D}" type="presParOf" srcId="{D3AAB7D3-6FA6-403F-B8F6-4D8E87BFCE9E}" destId="{E79E0480-989A-4457-A277-93E85C119874}" srcOrd="0" destOrd="0" presId="urn:microsoft.com/office/officeart/2009/3/layout/PieProcess"/>
    <dgm:cxn modelId="{18A87C84-741D-41A6-9A4D-261141A621C7}" type="presParOf" srcId="{2A09CEC4-4389-4744-8213-A148E919DDD9}" destId="{905C20BC-1213-43E5-B2DC-8FEB5916A78A}" srcOrd="7" destOrd="0" presId="urn:microsoft.com/office/officeart/2009/3/layout/PieProcess"/>
    <dgm:cxn modelId="{E502656E-4C53-4751-A56C-C9CB402C26E9}" type="presParOf" srcId="{2A09CEC4-4389-4744-8213-A148E919DDD9}" destId="{381C17A4-FCEF-4983-8000-E0B241633EE8}" srcOrd="8" destOrd="0" presId="urn:microsoft.com/office/officeart/2009/3/layout/PieProcess"/>
    <dgm:cxn modelId="{E4DE56FC-B29E-477A-8171-73030CC63A3C}" type="presParOf" srcId="{381C17A4-FCEF-4983-8000-E0B241633EE8}" destId="{5568D613-F0A7-4C35-8CFF-1847D6EF62AE}" srcOrd="0" destOrd="0" presId="urn:microsoft.com/office/officeart/2009/3/layout/PieProcess"/>
    <dgm:cxn modelId="{64EFB211-502E-4012-9162-2FF31DEDA5D1}" type="presParOf" srcId="{381C17A4-FCEF-4983-8000-E0B241633EE8}" destId="{78F2DF7D-2EED-4553-A7A3-A83A2F7AEE15}" srcOrd="1" destOrd="0" presId="urn:microsoft.com/office/officeart/2009/3/layout/PieProcess"/>
    <dgm:cxn modelId="{255451DD-F702-437F-817C-B44B734D9E55}" type="presParOf" srcId="{381C17A4-FCEF-4983-8000-E0B241633EE8}" destId="{B43D1D4B-819D-4E63-B2B8-67B1BC619E4F}" srcOrd="2" destOrd="0" presId="urn:microsoft.com/office/officeart/2009/3/layout/PieProcess"/>
    <dgm:cxn modelId="{809ADC25-5838-462F-A225-F056C9E510EB}" type="presParOf" srcId="{2A09CEC4-4389-4744-8213-A148E919DDD9}" destId="{24D20E6A-CBB0-4767-9685-8EDB60FAC04D}" srcOrd="9" destOrd="0" presId="urn:microsoft.com/office/officeart/2009/3/layout/PieProcess"/>
    <dgm:cxn modelId="{902D07C6-F478-44B9-A038-FE05D75745A2}" type="presParOf" srcId="{2A09CEC4-4389-4744-8213-A148E919DDD9}" destId="{316875EB-C82E-4CE8-8739-948E41CEA528}" srcOrd="10" destOrd="0" presId="urn:microsoft.com/office/officeart/2009/3/layout/PieProcess"/>
    <dgm:cxn modelId="{8E9F7CBE-DE1B-4288-94E5-1461E234CB82}" type="presParOf" srcId="{316875EB-C82E-4CE8-8739-948E41CEA528}" destId="{8FC4E41B-D253-4E9A-94F7-89679116CD92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72D7-E298-475F-A738-95BBAEE3CC21}">
      <dsp:nvSpPr>
        <dsp:cNvPr id="0" name=""/>
        <dsp:cNvSpPr/>
      </dsp:nvSpPr>
      <dsp:spPr>
        <a:xfrm>
          <a:off x="5313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02D19-7FEE-4CB6-888B-B63466F6E346}">
      <dsp:nvSpPr>
        <dsp:cNvPr id="0" name=""/>
        <dsp:cNvSpPr/>
      </dsp:nvSpPr>
      <dsp:spPr>
        <a:xfrm>
          <a:off x="93816" y="748126"/>
          <a:ext cx="708027" cy="70802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9C5E-CAA2-4C10-B041-7BFC68DB9BFE}">
      <dsp:nvSpPr>
        <dsp:cNvPr id="0" name=""/>
        <dsp:cNvSpPr/>
      </dsp:nvSpPr>
      <dsp:spPr>
        <a:xfrm rot="16200000">
          <a:off x="-1012475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იანვარი-მარტი 2020</a:t>
          </a:r>
          <a:endParaRPr lang="en-US" sz="1400" kern="1200" dirty="0"/>
        </a:p>
      </dsp:txBody>
      <dsp:txXfrm>
        <a:off x="-1012475" y="2650950"/>
        <a:ext cx="2566598" cy="531020"/>
      </dsp:txXfrm>
    </dsp:sp>
    <dsp:sp modelId="{E452888B-A116-4CEB-8CA8-3786809B8428}">
      <dsp:nvSpPr>
        <dsp:cNvPr id="0" name=""/>
        <dsp:cNvSpPr/>
      </dsp:nvSpPr>
      <dsp:spPr>
        <a:xfrm>
          <a:off x="624837" y="659623"/>
          <a:ext cx="1770068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კონცეფციის თაობაზე საკონსულტაციო შეხვედრები 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დაფინანსების კონცეფციის დასრულება</a:t>
          </a:r>
          <a:endParaRPr lang="en-US" sz="1400" kern="1200" dirty="0"/>
        </a:p>
      </dsp:txBody>
      <dsp:txXfrm>
        <a:off x="624837" y="659623"/>
        <a:ext cx="1770068" cy="3540136"/>
      </dsp:txXfrm>
    </dsp:sp>
    <dsp:sp modelId="{8882FC78-E3AE-4F74-B661-D4B77BEE014E}">
      <dsp:nvSpPr>
        <dsp:cNvPr id="0" name=""/>
        <dsp:cNvSpPr/>
      </dsp:nvSpPr>
      <dsp:spPr>
        <a:xfrm>
          <a:off x="2649659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75ADE-0401-442A-AE65-51FF5103914C}">
      <dsp:nvSpPr>
        <dsp:cNvPr id="0" name=""/>
        <dsp:cNvSpPr/>
      </dsp:nvSpPr>
      <dsp:spPr>
        <a:xfrm>
          <a:off x="2738162" y="748126"/>
          <a:ext cx="708027" cy="708027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AF28-BF36-4783-944F-6443598F03AE}">
      <dsp:nvSpPr>
        <dsp:cNvPr id="0" name=""/>
        <dsp:cNvSpPr/>
      </dsp:nvSpPr>
      <dsp:spPr>
        <a:xfrm rot="16200000">
          <a:off x="1631869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თებერვალი-აპრილი 2020</a:t>
          </a:r>
          <a:endParaRPr lang="en-US" sz="1400" kern="1200" dirty="0"/>
        </a:p>
      </dsp:txBody>
      <dsp:txXfrm>
        <a:off x="1631869" y="2650950"/>
        <a:ext cx="2566598" cy="531020"/>
      </dsp:txXfrm>
    </dsp:sp>
    <dsp:sp modelId="{E79E0480-989A-4457-A277-93E85C119874}">
      <dsp:nvSpPr>
        <dsp:cNvPr id="0" name=""/>
        <dsp:cNvSpPr/>
      </dsp:nvSpPr>
      <dsp:spPr>
        <a:xfrm>
          <a:off x="3269183" y="659623"/>
          <a:ext cx="2309124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უნივერსალური ჯანდაცვის სააგენტოს ჩამოყალიბება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smtClean="0"/>
            <a:t>ინსტიტუციური განვითარების პროცესის დაწყება 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400" kern="1200" dirty="0"/>
        </a:p>
      </dsp:txBody>
      <dsp:txXfrm>
        <a:off x="3269183" y="659623"/>
        <a:ext cx="2309124" cy="3540136"/>
      </dsp:txXfrm>
    </dsp:sp>
    <dsp:sp modelId="{5568D613-F0A7-4C35-8CFF-1847D6EF62AE}">
      <dsp:nvSpPr>
        <dsp:cNvPr id="0" name=""/>
        <dsp:cNvSpPr/>
      </dsp:nvSpPr>
      <dsp:spPr>
        <a:xfrm>
          <a:off x="5833061" y="659623"/>
          <a:ext cx="885034" cy="885034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2DF7D-2EED-4553-A7A3-A83A2F7AEE15}">
      <dsp:nvSpPr>
        <dsp:cNvPr id="0" name=""/>
        <dsp:cNvSpPr/>
      </dsp:nvSpPr>
      <dsp:spPr>
        <a:xfrm>
          <a:off x="5921564" y="748126"/>
          <a:ext cx="708027" cy="7080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1D4B-819D-4E63-B2B8-67B1BC619E4F}">
      <dsp:nvSpPr>
        <dsp:cNvPr id="0" name=""/>
        <dsp:cNvSpPr/>
      </dsp:nvSpPr>
      <dsp:spPr>
        <a:xfrm rot="16200000">
          <a:off x="4815272" y="2650950"/>
          <a:ext cx="2566598" cy="531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მაისი 2020</a:t>
          </a:r>
          <a:endParaRPr lang="en-US" sz="1400" kern="1200" dirty="0"/>
        </a:p>
      </dsp:txBody>
      <dsp:txXfrm>
        <a:off x="4815272" y="2650950"/>
        <a:ext cx="2566598" cy="531020"/>
      </dsp:txXfrm>
    </dsp:sp>
    <dsp:sp modelId="{8FC4E41B-D253-4E9A-94F7-89679116CD92}">
      <dsp:nvSpPr>
        <dsp:cNvPr id="0" name=""/>
        <dsp:cNvSpPr/>
      </dsp:nvSpPr>
      <dsp:spPr>
        <a:xfrm>
          <a:off x="6452585" y="659623"/>
          <a:ext cx="1770068" cy="35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საკანონმდებლო ცვლილებების პაკეტის დასრულება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smtClean="0"/>
            <a:t>ცვლილებების პაკეტის წარდგენა მთავრობაზე განსახილველად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ცვლილებების პაკეტის წარდგენა პარლამენტში </a:t>
          </a:r>
          <a:endParaRPr lang="en-US" sz="1400" kern="1200" dirty="0"/>
        </a:p>
      </dsp:txBody>
      <dsp:txXfrm>
        <a:off x="6452585" y="659623"/>
        <a:ext cx="1770068" cy="3540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07/01/2020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459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4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674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891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867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307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999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430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624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857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199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018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93EE44-3EF7-498C-8AAC-86C9CDDDB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43707"/>
            <a:ext cx="7772400" cy="2893822"/>
          </a:xfrm>
        </p:spPr>
        <p:txBody>
          <a:bodyPr>
            <a:noAutofit/>
          </a:bodyPr>
          <a:lstStyle/>
          <a:p>
            <a:r>
              <a:rPr lang="ka-GE" sz="4400" dirty="0" smtClean="0"/>
              <a:t>ჯანდაცვის </a:t>
            </a:r>
            <a:r>
              <a:rPr lang="ka-GE" sz="4400" dirty="0" smtClean="0"/>
              <a:t>დაფინანსების </a:t>
            </a:r>
            <a:r>
              <a:rPr lang="ka-GE" sz="4400" dirty="0" smtClean="0"/>
              <a:t>რეფორმის </a:t>
            </a:r>
            <a:r>
              <a:rPr lang="ka-GE" sz="4400" dirty="0" smtClean="0"/>
              <a:t>კონცეფცია </a:t>
            </a:r>
            <a:endParaRPr lang="hu-HU" sz="44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DEC02A4-B5D7-45B1-A00C-5F84DA353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01286"/>
            <a:ext cx="6858000" cy="1655762"/>
          </a:xfrm>
        </p:spPr>
        <p:txBody>
          <a:bodyPr>
            <a:normAutofit/>
          </a:bodyPr>
          <a:lstStyle/>
          <a:p>
            <a:endParaRPr lang="hu-HU" dirty="0"/>
          </a:p>
          <a:p>
            <a:endParaRPr lang="hu-HU" dirty="0"/>
          </a:p>
          <a:p>
            <a:r>
              <a:rPr lang="ka-GE" dirty="0" smtClean="0">
                <a:latin typeface="+mj-lt"/>
              </a:rPr>
              <a:t>იანვარი 2020</a:t>
            </a:r>
            <a:endParaRPr lang="hu-HU" dirty="0">
              <a:latin typeface="+mj-lt"/>
            </a:endParaRPr>
          </a:p>
        </p:txBody>
      </p:sp>
      <p:pic>
        <p:nvPicPr>
          <p:cNvPr id="1026" name="Picture 2" descr="moh.gov.ge">
            <a:extLst>
              <a:ext uri="{FF2B5EF4-FFF2-40B4-BE49-F238E27FC236}">
                <a16:creationId xmlns:a16="http://schemas.microsoft.com/office/drawing/2014/main" id="{66822666-204C-40DC-B1A6-F7A0CEF1D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1476"/>
            <a:ext cx="28956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52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stCxn id="7" idx="2"/>
          </p:cNvCxnSpPr>
          <p:nvPr/>
        </p:nvCxnSpPr>
        <p:spPr>
          <a:xfrm>
            <a:off x="3214522" y="1339209"/>
            <a:ext cx="1" cy="1121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676"/>
            <a:ext cx="7886700" cy="52824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b="1" dirty="0" smtClean="0">
                <a:solidFill>
                  <a:schemeClr val="accent2"/>
                </a:solidFill>
              </a:rPr>
              <a:t>ჯანდაცვის დაფინანსების </a:t>
            </a:r>
            <a:r>
              <a:rPr lang="ka-GE" sz="3600" b="1" dirty="0" smtClean="0">
                <a:solidFill>
                  <a:schemeClr val="accent2"/>
                </a:solidFill>
              </a:rPr>
              <a:t>ახალი მოდელი</a:t>
            </a:r>
            <a:endParaRPr lang="hu-HU" sz="3600" b="1" dirty="0">
              <a:solidFill>
                <a:schemeClr val="accent2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1600" i="1" dirty="0" smtClean="0"/>
          </a:p>
          <a:p>
            <a:pPr marL="0" indent="0">
              <a:buNone/>
            </a:pPr>
            <a:endParaRPr lang="ka-GE" sz="2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4499" y="2467187"/>
            <a:ext cx="213472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სსიპ. სოციალური </a:t>
            </a:r>
            <a:r>
              <a:rPr lang="ka-GE" sz="1600" dirty="0" smtClean="0"/>
              <a:t>მომსახურების </a:t>
            </a:r>
            <a:r>
              <a:rPr lang="ka-GE" sz="1600" dirty="0" smtClean="0"/>
              <a:t>სააგენტო- ჯანდაცვის დეპარტამენტი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965268" y="2461126"/>
            <a:ext cx="537759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სსიპ. </a:t>
            </a:r>
            <a:r>
              <a:rPr lang="ka-GE" dirty="0" smtClean="0"/>
              <a:t>უნივერსალური ჯანდაცვის ფონდი</a:t>
            </a:r>
          </a:p>
          <a:p>
            <a:pPr algn="ctr"/>
            <a:r>
              <a:rPr lang="ka-GE" i="1" dirty="0" smtClean="0">
                <a:solidFill>
                  <a:srgbClr val="FF0000"/>
                </a:solidFill>
              </a:rPr>
              <a:t>ჯანდაცვისთვის დაფინანსების შემკრები</a:t>
            </a:r>
            <a:endParaRPr lang="ka-GE" i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675119" y="1810212"/>
            <a:ext cx="10912" cy="630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14522" y="3128132"/>
            <a:ext cx="3826358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კანონით განსაზღვრული ჯგუფების მოცვა </a:t>
            </a:r>
            <a:r>
              <a:rPr lang="ka-GE" sz="1400" dirty="0" smtClean="0"/>
              <a:t>ერთიანი სტანდარტული </a:t>
            </a:r>
            <a:r>
              <a:rPr lang="ka-GE" sz="1400" dirty="0" smtClean="0"/>
              <a:t>პაკეტით: </a:t>
            </a:r>
          </a:p>
          <a:p>
            <a:pPr marL="342900" indent="-342900" algn="ctr">
              <a:buAutoNum type="arabicPeriod"/>
            </a:pPr>
            <a:r>
              <a:rPr lang="ka-GE" sz="1400" dirty="0" smtClean="0"/>
              <a:t>მოწყვლადი ჯგუფები მაგ. სოციალურად დაუცველი, პენსიონერი, შშმ, ბავშვები </a:t>
            </a:r>
          </a:p>
          <a:p>
            <a:pPr marL="342900" indent="-342900" algn="ctr">
              <a:buAutoNum type="arabicPeriod"/>
            </a:pPr>
            <a:r>
              <a:rPr lang="ka-GE" sz="1400" dirty="0" smtClean="0"/>
              <a:t>სხვა ჯგუფები სადაზღვევო კონტრიბუციის საფუძველზე მაგ. </a:t>
            </a:r>
            <a:r>
              <a:rPr lang="ka-GE" sz="1400" dirty="0" smtClean="0"/>
              <a:t>საჯარო და სხვა ფორმალურ სექტორში დასაქმებულები 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162962" y="692878"/>
            <a:ext cx="210312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ბიუჯეტი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803925" y="629951"/>
            <a:ext cx="353893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სადაზღვევო შენატანები დაქირავებულის და დამქირავებლის მიერ- კანონით განსაზღვრული ჯგუფებისთვის</a:t>
            </a:r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2459219" y="2620198"/>
            <a:ext cx="506049" cy="471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522514" y="3297667"/>
            <a:ext cx="1737360" cy="3693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83326" y="3211710"/>
            <a:ext cx="1776548" cy="4552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480561" y="5324888"/>
            <a:ext cx="267788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კანონით დადგენილი კრიტერიუმებით შერჩეული სადაზღვევო კომპანია (ები)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38" y="1648180"/>
            <a:ext cx="4366369" cy="772809"/>
          </a:xfrm>
          <a:prstGeom prst="rect">
            <a:avLst/>
          </a:prstGeom>
        </p:spPr>
      </p:pic>
      <p:cxnSp>
        <p:nvCxnSpPr>
          <p:cNvPr id="43" name="Straight Arrow Connector 42"/>
          <p:cNvCxnSpPr>
            <a:endCxn id="38" idx="0"/>
          </p:cNvCxnSpPr>
          <p:nvPr/>
        </p:nvCxnSpPr>
        <p:spPr>
          <a:xfrm>
            <a:off x="5819504" y="4958564"/>
            <a:ext cx="0" cy="366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165672" y="3128132"/>
            <a:ext cx="0" cy="2220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22514" y="5324495"/>
            <a:ext cx="3646609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საზ. ჯანდაცვის და სოციალურად მნიშვნელოვანი სერვისების პროგრამული შესყიდვები მთელი მოსახლეობისთვის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39363" y="3211710"/>
            <a:ext cx="1243532" cy="12234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ka-GE" sz="1050" dirty="0" smtClean="0"/>
          </a:p>
          <a:p>
            <a:pPr algn="ctr"/>
            <a:endParaRPr lang="ka-GE" sz="1050" dirty="0"/>
          </a:p>
          <a:p>
            <a:pPr algn="ctr"/>
            <a:r>
              <a:rPr lang="ka-GE" sz="1050" dirty="0" smtClean="0"/>
              <a:t>პაციენტის ჯიბიდან გადახდა არასტანდარტულ სერვისებზე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47198" y="4435122"/>
            <a:ext cx="1243532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ka-GE" sz="1200" dirty="0" smtClean="0">
                <a:solidFill>
                  <a:schemeClr val="tx1"/>
                </a:solidFill>
              </a:rPr>
              <a:t>კერძო დაზღვევა -დამატებითი პაკეტი</a:t>
            </a:r>
          </a:p>
        </p:txBody>
      </p:sp>
      <p:sp>
        <p:nvSpPr>
          <p:cNvPr id="60" name="Flowchart: Multidocument 59"/>
          <p:cNvSpPr/>
          <p:nvPr/>
        </p:nvSpPr>
        <p:spPr>
          <a:xfrm>
            <a:off x="4493624" y="6231650"/>
            <a:ext cx="3435531" cy="52251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803925" y="6354408"/>
            <a:ext cx="2651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სამედიცინო დაწესებულებები</a:t>
            </a:r>
            <a:endParaRPr lang="en-US" sz="1200" dirty="0"/>
          </a:p>
        </p:txBody>
      </p:sp>
      <p:cxnSp>
        <p:nvCxnSpPr>
          <p:cNvPr id="63" name="Straight Arrow Connector 62"/>
          <p:cNvCxnSpPr>
            <a:stCxn id="38" idx="2"/>
          </p:cNvCxnSpPr>
          <p:nvPr/>
        </p:nvCxnSpPr>
        <p:spPr>
          <a:xfrm>
            <a:off x="5819504" y="6063552"/>
            <a:ext cx="0" cy="153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7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dirty="0" smtClean="0"/>
              <a:t>ჯანდაცვის დაფინანსების რეფორმის მომზადების ეტაპები და ვადები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460367"/>
              </p:ext>
            </p:extLst>
          </p:nvPr>
        </p:nvGraphicFramePr>
        <p:xfrm>
          <a:off x="287383" y="1554480"/>
          <a:ext cx="8227967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7383" y="5486068"/>
            <a:ext cx="8503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პარტნიორები: </a:t>
            </a:r>
          </a:p>
          <a:p>
            <a:r>
              <a:rPr lang="ka-GE" sz="1200" dirty="0" smtClean="0"/>
              <a:t>საქართველოს სადაზღვევო ასოციაცია (დევი ხეჩინაშვილი)</a:t>
            </a:r>
          </a:p>
          <a:p>
            <a:r>
              <a:rPr lang="ka-GE" sz="1200" dirty="0" smtClean="0"/>
              <a:t>საქართველოს დამსაქმებელთა ასოციაცია (ელგუჯა მელაძე)</a:t>
            </a:r>
          </a:p>
          <a:p>
            <a:r>
              <a:rPr lang="ka-GE" sz="1200" dirty="0" smtClean="0"/>
              <a:t>ევროკავშირის ტექნიკური დახმარება (ლაოშ კოვაქსი)-ჯანდაცვის სტრატეგიის შემუშავების ფარგლებში</a:t>
            </a:r>
          </a:p>
          <a:p>
            <a:r>
              <a:rPr lang="ka-GE" sz="1200" dirty="0" smtClean="0"/>
              <a:t>მსოფლიო ბანკი -თებერვალ-მარტში სამუშაო შეხვედრა დაფინანსების თემაზე საერთაშორისო ექსპერტების მონაწილეობით-გამოვიყენებთ კონცეფციის დასრულებისთვის.  </a:t>
            </a:r>
          </a:p>
        </p:txBody>
      </p:sp>
    </p:spTree>
    <p:extLst>
      <p:ext uri="{BB962C8B-B14F-4D97-AF65-F5344CB8AC3E}">
        <p14:creationId xmlns:p14="http://schemas.microsoft.com/office/powerpoint/2010/main" val="26987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b="1" dirty="0" smtClean="0">
                <a:solidFill>
                  <a:schemeClr val="accent2"/>
                </a:solidFill>
              </a:rPr>
              <a:t>ჯანდაცვის </a:t>
            </a:r>
            <a:r>
              <a:rPr lang="ka-GE" sz="3600" b="1" dirty="0" smtClean="0">
                <a:solidFill>
                  <a:schemeClr val="accent2"/>
                </a:solidFill>
              </a:rPr>
              <a:t>დაფინანსების რეფორმის </a:t>
            </a:r>
            <a:r>
              <a:rPr lang="ka-GE" sz="3600" b="1" dirty="0" smtClean="0">
                <a:solidFill>
                  <a:schemeClr val="accent2"/>
                </a:solidFill>
              </a:rPr>
              <a:t>მიზნები</a:t>
            </a:r>
            <a:endParaRPr lang="hu-HU" sz="3600" b="1" dirty="0">
              <a:solidFill>
                <a:schemeClr val="accent2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400" dirty="0" smtClean="0"/>
              <a:t>ჯანდაცვის ხარისხიან სერვისებზე ხელმისაწვდომობის უზრუნველყოფა : </a:t>
            </a:r>
          </a:p>
          <a:p>
            <a:r>
              <a:rPr lang="ka-GE" sz="2400" i="1" dirty="0" smtClean="0"/>
              <a:t>ხარისხიანი სერვისის მიღება მოქალაქეს შეუძლია საჭირო დროს და მოხერხებულ ადგილას</a:t>
            </a:r>
          </a:p>
          <a:p>
            <a:r>
              <a:rPr lang="ka-GE" sz="2400" i="1" dirty="0" smtClean="0"/>
              <a:t>ჯანდაცვასთან დაკავშირებული ფინანსური </a:t>
            </a:r>
            <a:r>
              <a:rPr lang="ka-GE" sz="2400" i="1" dirty="0" smtClean="0"/>
              <a:t>რისკის შემცირებულია და მოქალაქე დაცულია ავადმყოფობასთან დაკავშირებული კატასტროფული დანახარჯებისგან</a:t>
            </a:r>
            <a:endParaRPr lang="ka-GE" sz="2400" dirty="0"/>
          </a:p>
          <a:p>
            <a:r>
              <a:rPr lang="ka-GE" sz="2400" i="1" dirty="0" smtClean="0"/>
              <a:t>ყველა მოქალაქისთვის სამართლიანი გადანაწილების პრინციპებზე დაყრდნობით განსაზღვრულია </a:t>
            </a:r>
            <a:r>
              <a:rPr lang="ka-GE" sz="2400" i="1" dirty="0" smtClean="0">
                <a:solidFill>
                  <a:srgbClr val="FF0000"/>
                </a:solidFill>
              </a:rPr>
              <a:t>ერთიანი სტანდარტიზებული პაკეტის ფარგლებში </a:t>
            </a:r>
            <a:r>
              <a:rPr lang="ka-GE" sz="2400" i="1" dirty="0" smtClean="0"/>
              <a:t>სერვისზე ხელმისაწდომობის უზრუნველყოფის შესაბამისი მექანიზმი</a:t>
            </a:r>
          </a:p>
          <a:p>
            <a:pPr marL="0" indent="0">
              <a:buNone/>
            </a:pPr>
            <a:endParaRPr lang="ka-GE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7291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2091640" y="1054725"/>
            <a:ext cx="4544291" cy="3158837"/>
          </a:xfrm>
          <a:prstGeom prst="triangle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3238307" y="472868"/>
            <a:ext cx="2781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 smtClean="0"/>
              <a:t>შემსყიდველი</a:t>
            </a:r>
            <a:endParaRPr lang="hu-HU" sz="24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135681" y="4201591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 smtClean="0"/>
              <a:t>მოსახლეობა</a:t>
            </a:r>
            <a:endParaRPr lang="hu-HU" sz="2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5615438" y="4306052"/>
            <a:ext cx="2929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ჯანდაცვის სერვისების მიწოდება </a:t>
            </a:r>
            <a:endParaRPr lang="hu-HU" sz="20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3765218" y="2866486"/>
            <a:ext cx="1607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FF0000"/>
                </a:solidFill>
              </a:rPr>
              <a:t>უნივერსალური ჯანდაცვა</a:t>
            </a:r>
            <a:endParaRPr lang="hu-HU" sz="1400" dirty="0">
              <a:solidFill>
                <a:srgbClr val="FF0000"/>
              </a:solidFill>
            </a:endParaRPr>
          </a:p>
        </p:txBody>
      </p:sp>
      <p:cxnSp>
        <p:nvCxnSpPr>
          <p:cNvPr id="12" name="Egyenes összekötő nyíllal 11"/>
          <p:cNvCxnSpPr/>
          <p:nvPr/>
        </p:nvCxnSpPr>
        <p:spPr>
          <a:xfrm>
            <a:off x="3283133" y="4456151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3075317" y="4492779"/>
            <a:ext cx="257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ხელმისაწვდომობა</a:t>
            </a:r>
            <a:endParaRPr lang="hu-HU" dirty="0">
              <a:solidFill>
                <a:srgbClr val="0070C0"/>
              </a:solidFill>
            </a:endParaRPr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2934736" y="1955724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rot="10800000" flipV="1">
            <a:off x="2379673" y="1512290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 rot="18313645">
            <a:off x="2224349" y="2133695"/>
            <a:ext cx="14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მოცვა</a:t>
            </a:r>
            <a:endParaRPr lang="hu-HU" sz="2000" dirty="0"/>
          </a:p>
        </p:txBody>
      </p:sp>
      <p:sp>
        <p:nvSpPr>
          <p:cNvPr id="20" name="Szövegdoboz 19"/>
          <p:cNvSpPr txBox="1"/>
          <p:nvPr/>
        </p:nvSpPr>
        <p:spPr>
          <a:xfrm rot="18313645">
            <a:off x="2007587" y="2413890"/>
            <a:ext cx="301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კონტრიბუცია/სადაზღვევო შენატანი</a:t>
            </a:r>
            <a:endParaRPr lang="hu-HU" sz="1600" dirty="0"/>
          </a:p>
        </p:txBody>
      </p:sp>
      <p:cxnSp>
        <p:nvCxnSpPr>
          <p:cNvPr id="21" name="Egyenes összekötő nyíllal 20"/>
          <p:cNvCxnSpPr/>
          <p:nvPr/>
        </p:nvCxnSpPr>
        <p:spPr>
          <a:xfrm rot="10800000" flipH="1" flipV="1">
            <a:off x="4848698" y="1517978"/>
            <a:ext cx="1337774" cy="18602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3215981">
            <a:off x="4088900" y="2115869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სტრატეგიული შესყიდვა</a:t>
            </a:r>
            <a:endParaRPr lang="hu-HU" sz="2000" dirty="0"/>
          </a:p>
        </p:txBody>
      </p:sp>
      <p:sp>
        <p:nvSpPr>
          <p:cNvPr id="22" name="Szövegdoboz 21"/>
          <p:cNvSpPr txBox="1"/>
          <p:nvPr/>
        </p:nvSpPr>
        <p:spPr>
          <a:xfrm rot="3215981">
            <a:off x="3668337" y="2428017"/>
            <a:ext cx="3132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კონტრაქტირება/დაფინანსება</a:t>
            </a:r>
            <a:endParaRPr lang="hu-HU" sz="1600" dirty="0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1135681" y="1997091"/>
            <a:ext cx="1517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თანაბრობა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6432709" y="5013938"/>
            <a:ext cx="136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ხარისხი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6476632" y="3465040"/>
            <a:ext cx="235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ეფექტიანობა: კარგი კლინიკური გამოსავალი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6172849" y="1997091"/>
            <a:ext cx="2553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0070C0"/>
                </a:solidFill>
              </a:rPr>
              <a:t>Efficiency</a:t>
            </a:r>
            <a:r>
              <a:rPr lang="ka-GE" dirty="0" smtClean="0">
                <a:solidFill>
                  <a:srgbClr val="0070C0"/>
                </a:solidFill>
              </a:rPr>
              <a:t>-ეფექტურობა: შედეგი გამართლებიული ხარჯით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67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53" b="-6"/>
          <a:stretch/>
        </p:blipFill>
        <p:spPr>
          <a:xfrm>
            <a:off x="3916629" y="2259875"/>
            <a:ext cx="4655972" cy="3572530"/>
          </a:xfrm>
        </p:spPr>
      </p:pic>
      <p:sp>
        <p:nvSpPr>
          <p:cNvPr id="7" name="Rechteck 6"/>
          <p:cNvSpPr/>
          <p:nvPr/>
        </p:nvSpPr>
        <p:spPr>
          <a:xfrm>
            <a:off x="5924505" y="6094740"/>
            <a:ext cx="27622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/>
              <a:t>Source: WHO, World Health Assembly, 2013.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5577" y="444137"/>
            <a:ext cx="75372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800" dirty="0" smtClean="0"/>
              <a:t>ჯანდაცვის სერვისებზე უნივერსალური ხელმისწვდომობის ძირითადი გამოწვევები და გადაწყვეტის გზები  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04949" y="2259875"/>
            <a:ext cx="31612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 smtClean="0"/>
              <a:t>მოცვის გაფართოვება </a:t>
            </a:r>
            <a:r>
              <a:rPr lang="ka-GE" sz="2000" dirty="0" smtClean="0"/>
              <a:t>: ვისი მოცვა უნდა მოხდეს?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/>
              <a:t>სერვისების პაკეტი: </a:t>
            </a:r>
            <a:r>
              <a:rPr lang="ka-GE" sz="2000" dirty="0" smtClean="0"/>
              <a:t>რა სერვისების მოცვა უნდა მოხდეს?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b="1" dirty="0"/>
              <a:t>ფინანსური დაცულობა</a:t>
            </a:r>
            <a:r>
              <a:rPr lang="ka-GE" sz="2000" dirty="0" smtClean="0"/>
              <a:t>: რაზე დარჩება პაციენტის მიერ ჯიბიდან გადასახადი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817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Arrow Connector 90"/>
          <p:cNvCxnSpPr/>
          <p:nvPr/>
        </p:nvCxnSpPr>
        <p:spPr>
          <a:xfrm flipH="1">
            <a:off x="7703453" y="2963204"/>
            <a:ext cx="71509" cy="3386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597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dirty="0" smtClean="0"/>
              <a:t>ჯანდაცვის დაფინანსების ნაკადები არსებულ სისტემაში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487782" y="1690689"/>
            <a:ext cx="244275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ბიუჯეტი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84861" y="2535421"/>
            <a:ext cx="3455127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სამინისტრო=სახელმწიფო პროგრამები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4970" y="3659456"/>
            <a:ext cx="295281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სოციალური მომსახურების სააგენტო-ჯანდაცვის დეპ.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3659456"/>
            <a:ext cx="212053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დაავადებათა კონტროლის ცენტრი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2775" y="3659456"/>
            <a:ext cx="291950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სსიპ საგანგებო&amp;სასწრაფო დახმარების ცენტრი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4709159" y="2337020"/>
            <a:ext cx="3266" cy="19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246812" y="3181752"/>
            <a:ext cx="718457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66405" y="3181752"/>
            <a:ext cx="19594" cy="47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4709159" y="3458751"/>
            <a:ext cx="3266" cy="20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393576" y="3181752"/>
            <a:ext cx="0" cy="47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439988" y="3181752"/>
            <a:ext cx="953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469964" y="4996631"/>
            <a:ext cx="2414453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ჰოსპიტლები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1959428" y="5390803"/>
            <a:ext cx="352261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ამბულატორიები და პჯდ ცენტრები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282143" y="4720282"/>
            <a:ext cx="167313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სოფლის ექიმები და ექთნები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6282143" y="5307699"/>
            <a:ext cx="1643745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/>
              <a:t>სასწრაფო დახმარების სამსახური</a:t>
            </a:r>
            <a:endParaRPr lang="en-US" sz="1200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8725988" y="4582786"/>
            <a:ext cx="0" cy="96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3"/>
          </p:cNvCxnSpPr>
          <p:nvPr/>
        </p:nvCxnSpPr>
        <p:spPr>
          <a:xfrm flipH="1">
            <a:off x="7955280" y="4981892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925888" y="5565109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469964" y="4582786"/>
            <a:ext cx="0" cy="413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7" idx="2"/>
          </p:cNvCxnSpPr>
          <p:nvPr/>
        </p:nvCxnSpPr>
        <p:spPr>
          <a:xfrm>
            <a:off x="4870268" y="4582786"/>
            <a:ext cx="14149" cy="413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118194" y="4620335"/>
            <a:ext cx="0" cy="770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232547" y="4582786"/>
            <a:ext cx="13608" cy="803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515290" y="6195956"/>
            <a:ext cx="4415245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საზ.ჯანდაცვის ლაბორატორიები და ცენტრები</a:t>
            </a:r>
            <a:endParaRPr lang="en-US" sz="14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561012" y="4620335"/>
            <a:ext cx="6532" cy="157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867396" y="4582786"/>
            <a:ext cx="6532" cy="157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761067" y="5755715"/>
            <a:ext cx="3939822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dirty="0" smtClean="0"/>
              <a:t>წამლები და სამედიცინო დანიშნულების საგნები</a:t>
            </a:r>
            <a:endParaRPr lang="en-US" sz="1200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1851378" y="4582786"/>
            <a:ext cx="1527" cy="1115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5648549" y="4592622"/>
            <a:ext cx="1" cy="1163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02296" y="4803160"/>
            <a:ext cx="1243532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პაციენტი</a:t>
            </a:r>
          </a:p>
        </p:txBody>
      </p:sp>
      <p:cxnSp>
        <p:nvCxnSpPr>
          <p:cNvPr id="66" name="Straight Arrow Connector 65"/>
          <p:cNvCxnSpPr>
            <a:endCxn id="32" idx="1"/>
          </p:cNvCxnSpPr>
          <p:nvPr/>
        </p:nvCxnSpPr>
        <p:spPr>
          <a:xfrm flipV="1">
            <a:off x="1345828" y="5150520"/>
            <a:ext cx="1124136" cy="23648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344099" y="5551298"/>
            <a:ext cx="62405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344099" y="5904218"/>
            <a:ext cx="43544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344099" y="6349844"/>
            <a:ext cx="17119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3561161" y="1792833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28650" y="42879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3900858" y="4275433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19204" y="42879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195336" y="509540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0" name="Diamond 79"/>
          <p:cNvSpPr/>
          <p:nvPr/>
        </p:nvSpPr>
        <p:spPr>
          <a:xfrm>
            <a:off x="509770" y="1628804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1050246" y="1585220"/>
            <a:ext cx="13002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 smtClean="0"/>
              <a:t>დაფინანსების წყარო</a:t>
            </a:r>
            <a:endParaRPr lang="en-US" sz="1100" dirty="0"/>
          </a:p>
        </p:txBody>
      </p:sp>
      <p:sp>
        <p:nvSpPr>
          <p:cNvPr id="82" name="Oval 81"/>
          <p:cNvSpPr/>
          <p:nvPr/>
        </p:nvSpPr>
        <p:spPr>
          <a:xfrm>
            <a:off x="509770" y="2345636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996362" y="2113985"/>
            <a:ext cx="1708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 smtClean="0"/>
              <a:t>პროგრამის განმახორციელებელი მომსახურების შემსყიდველი</a:t>
            </a:r>
            <a:endParaRPr lang="en-US" sz="1100" dirty="0"/>
          </a:p>
        </p:txBody>
      </p:sp>
      <p:cxnSp>
        <p:nvCxnSpPr>
          <p:cNvPr id="84" name="Straight Arrow Connector 83"/>
          <p:cNvCxnSpPr>
            <a:endCxn id="35" idx="1"/>
          </p:cNvCxnSpPr>
          <p:nvPr/>
        </p:nvCxnSpPr>
        <p:spPr>
          <a:xfrm>
            <a:off x="1325624" y="5630864"/>
            <a:ext cx="4956519" cy="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98633" y="5726490"/>
            <a:ext cx="1243532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და </a:t>
            </a:r>
          </a:p>
          <a:p>
            <a:pPr algn="ctr"/>
            <a:r>
              <a:rPr lang="ka-GE" dirty="0" smtClean="0"/>
              <a:t>კერძო დაზღვევა</a:t>
            </a:r>
          </a:p>
        </p:txBody>
      </p:sp>
      <p:sp>
        <p:nvSpPr>
          <p:cNvPr id="87" name="Diamond 86"/>
          <p:cNvSpPr/>
          <p:nvPr/>
        </p:nvSpPr>
        <p:spPr>
          <a:xfrm>
            <a:off x="179854" y="588041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TextBox 88"/>
          <p:cNvSpPr txBox="1"/>
          <p:nvPr/>
        </p:nvSpPr>
        <p:spPr>
          <a:xfrm>
            <a:off x="6767328" y="2501539"/>
            <a:ext cx="224494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 smtClean="0"/>
              <a:t>ადგილობრივი თვითმმართველობა</a:t>
            </a:r>
            <a:endParaRPr lang="en-US" sz="1200" dirty="0"/>
          </a:p>
        </p:txBody>
      </p:sp>
      <p:cxnSp>
        <p:nvCxnSpPr>
          <p:cNvPr id="101" name="Straight Connector 100"/>
          <p:cNvCxnSpPr>
            <a:stCxn id="4" idx="3"/>
          </p:cNvCxnSpPr>
          <p:nvPr/>
        </p:nvCxnSpPr>
        <p:spPr>
          <a:xfrm flipV="1">
            <a:off x="5930535" y="2007585"/>
            <a:ext cx="1763488" cy="62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707086" y="2007585"/>
            <a:ext cx="13063" cy="49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endCxn id="50" idx="3"/>
          </p:cNvCxnSpPr>
          <p:nvPr/>
        </p:nvCxnSpPr>
        <p:spPr>
          <a:xfrm flipH="1">
            <a:off x="5930535" y="6349844"/>
            <a:ext cx="1763488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126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ჯანდაცვის დაფინანსების მოდელის ცვლილება-ჯანდაცვის დაზღვევის საკანონმდებლო ინიციატივა (1)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123408"/>
            <a:ext cx="8595360" cy="5564776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ka-GE" sz="2400" dirty="0" smtClean="0"/>
              <a:t>კანონი დაადგენს ჯანდაცვის რისკების დაზღვევაში სახელმწიფოს, მოქალაქესა და დამქირავებლებს შორის პასუხისმგებლობების გადანაწილების ახალ მოდელს</a:t>
            </a:r>
          </a:p>
          <a:p>
            <a:pPr marL="457200" indent="-457200">
              <a:buAutoNum type="arabicParenBoth"/>
            </a:pPr>
            <a:r>
              <a:rPr lang="ka-GE" sz="2400" dirty="0" smtClean="0"/>
              <a:t>კანონი 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(მაგ. გამომდინარე შემოსავლის ოდენობიდან, დამქირავებლისა და დაქირავებულის პროცენტული კონტრიბუცია და სხვა დეტალები) - </a:t>
            </a:r>
            <a:r>
              <a:rPr lang="ka-GE" sz="2400" b="1" dirty="0" smtClean="0">
                <a:solidFill>
                  <a:srgbClr val="FF0000"/>
                </a:solidFill>
              </a:rPr>
              <a:t>გადასაწყვეტია იქნება ეს სავალდებული შენატანი, თუ ნებაყოფლობითი; თუ სავალდებულო საჯარო და ნებაყოფლობითი სხვა სექტორებისთვის. </a:t>
            </a:r>
          </a:p>
        </p:txBody>
      </p:sp>
    </p:spTree>
    <p:extLst>
      <p:ext uri="{BB962C8B-B14F-4D97-AF65-F5344CB8AC3E}">
        <p14:creationId xmlns:p14="http://schemas.microsoft.com/office/powerpoint/2010/main" val="2834222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221435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/>
              <a:t>ჯანდაცვის დაფინანსების მოდელის ცვლილება-ჯანდაცვის დაზღვევის საკანონმდებლო ინიციატივა (2)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293224"/>
            <a:ext cx="8595360" cy="556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dirty="0" smtClean="0"/>
              <a:t>3) კანონი განსაზღვრას </a:t>
            </a:r>
            <a:r>
              <a:rPr lang="ka-GE" sz="2400" b="1" dirty="0" smtClean="0"/>
              <a:t>უნივერსალური ჯანმრთელობის სააგენტოს/ფონდის</a:t>
            </a:r>
            <a:r>
              <a:rPr lang="ka-GE" sz="2400" dirty="0" smtClean="0"/>
              <a:t>, როგორც </a:t>
            </a:r>
            <a:r>
              <a:rPr lang="ka-GE" sz="2400" dirty="0"/>
              <a:t>ჯანდაცვის მიზნებისთვის </a:t>
            </a:r>
            <a:r>
              <a:rPr lang="ka-GE" sz="2400" dirty="0" smtClean="0"/>
              <a:t>განკუთვნილ</a:t>
            </a:r>
            <a:r>
              <a:rPr lang="ka-GE" sz="2400" dirty="0"/>
              <a:t>ი</a:t>
            </a:r>
            <a:r>
              <a:rPr lang="ka-GE" sz="2400" dirty="0" smtClean="0"/>
              <a:t> </a:t>
            </a:r>
            <a:r>
              <a:rPr lang="ka-GE" sz="2400" dirty="0"/>
              <a:t>სახელმწიფო და არასახელმწიფო </a:t>
            </a:r>
            <a:r>
              <a:rPr lang="ka-GE" sz="2400" dirty="0" smtClean="0"/>
              <a:t>თანხების შემკრების უფლება მოვალეობებს. ახალ სტრუქტურა ჩამოყალიბდება სოციალური მომსახურების სააგენტოს, ჯანდაცვის დეპარტამენტის ბაზაზე, მხოლოდ როგორც დამოუკიდებელი საჯარო სამართლის იურიდიული პირი </a:t>
            </a:r>
          </a:p>
          <a:p>
            <a:pPr marL="0" indent="0">
              <a:buNone/>
            </a:pPr>
            <a:endParaRPr lang="ka-GE" sz="2400" dirty="0" smtClean="0"/>
          </a:p>
          <a:p>
            <a:pPr marL="0" indent="0">
              <a:buNone/>
            </a:pPr>
            <a:r>
              <a:rPr lang="ka-GE" sz="2400" dirty="0" smtClean="0"/>
              <a:t>4) კანონი დაადგენს ჯანდაცვის ერთიანი სტანდარტული პაკეტის ელემენტებს, რაც უნდა შევიდეს სადაზღვევო პაკეტში, რომელსაც შეისყიდის უნივერსალური ჯანმრთელობის სააგენტო-ერთიანი 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საშუალებას.  </a:t>
            </a:r>
          </a:p>
        </p:txBody>
      </p:sp>
    </p:spTree>
    <p:extLst>
      <p:ext uri="{BB962C8B-B14F-4D97-AF65-F5344CB8AC3E}">
        <p14:creationId xmlns:p14="http://schemas.microsoft.com/office/powerpoint/2010/main" val="68348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221435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/>
              <a:t>ჯანდაცვის დაფინანსების მოდელის ცვლილება-ჯანდაცვის დაზღვევის საკანონმდებლო ინიციატივა (3)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293224"/>
            <a:ext cx="8595360" cy="5564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dirty="0" smtClean="0"/>
              <a:t>5) კანონი დაადგენს მოთხოვნებს/შერჩევის კრიტერიუმებს იმ სადაზღვევო კომპანიების მიმართ, რომლებიც შეიძლება ჩაერთონ პროგრამაში (იხილეთ მომდევნო სლადი)</a:t>
            </a:r>
          </a:p>
          <a:p>
            <a:pPr marL="0" indent="0">
              <a:buNone/>
            </a:pPr>
            <a:endParaRPr lang="ka-GE" sz="2400" dirty="0" smtClean="0"/>
          </a:p>
          <a:p>
            <a:pPr marL="0" indent="0">
              <a:buNone/>
            </a:pPr>
            <a:r>
              <a:rPr lang="ka-GE" sz="2400" dirty="0" smtClean="0"/>
              <a:t>6)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წესს. </a:t>
            </a:r>
            <a:r>
              <a:rPr lang="ka-GE" sz="2400" dirty="0"/>
              <a:t>(</a:t>
            </a:r>
            <a:r>
              <a:rPr lang="ka-GE" sz="2400" i="1" dirty="0"/>
              <a:t>მუხლი 101 ხელფასის სახით მიღებული შემოსავლები: თ)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– დამქირავებლის მიერ გადახდილი სადაზღვევო პრემიის ან სხვა თანხის მოცულობა</a:t>
            </a:r>
            <a:r>
              <a:rPr lang="ka-GE" sz="2400" dirty="0" smtClean="0"/>
              <a:t>;)</a:t>
            </a:r>
          </a:p>
        </p:txBody>
      </p:sp>
    </p:spTree>
    <p:extLst>
      <p:ext uri="{BB962C8B-B14F-4D97-AF65-F5344CB8AC3E}">
        <p14:creationId xmlns:p14="http://schemas.microsoft.com/office/powerpoint/2010/main" val="399718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სადაზღვევო კომპანიების შერჩევის კრიტრიუმები-დადგინდება კანონით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5443"/>
            <a:ext cx="7886700" cy="4351338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 smtClean="0"/>
              <a:t>კომპანია </a:t>
            </a:r>
            <a:r>
              <a:rPr lang="ka-GE" dirty="0"/>
              <a:t>არ უნდა ფლობდეს </a:t>
            </a:r>
            <a:r>
              <a:rPr lang="ka-GE" dirty="0" smtClean="0"/>
              <a:t>სამედიცინო დაწესებულება (</a:t>
            </a:r>
            <a:r>
              <a:rPr lang="ka-GE" i="1" dirty="0" smtClean="0">
                <a:solidFill>
                  <a:srgbClr val="FF0000"/>
                </a:solidFill>
              </a:rPr>
              <a:t>ამბულატორია, დიაგნოსტიკური ცენტრი, საავადმყოფო</a:t>
            </a:r>
            <a:r>
              <a:rPr lang="ka-GE" dirty="0" smtClean="0">
                <a:solidFill>
                  <a:srgbClr val="FF0000"/>
                </a:solidFill>
              </a:rPr>
              <a:t>)</a:t>
            </a:r>
            <a:endParaRPr lang="ka-GE" dirty="0">
              <a:solidFill>
                <a:srgbClr val="FF0000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კომპანია არ უნდა ფლობდეს ფარმაცევტულ დაწესებულებებს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 კომპანია მაღალი </a:t>
            </a:r>
            <a:r>
              <a:rPr lang="ka-GE" dirty="0" smtClean="0"/>
              <a:t>სიმძლავრით </a:t>
            </a:r>
            <a:r>
              <a:rPr lang="ka-GE" dirty="0" smtClean="0">
                <a:solidFill>
                  <a:srgbClr val="FF0000"/>
                </a:solidFill>
              </a:rPr>
              <a:t>(</a:t>
            </a:r>
            <a:r>
              <a:rPr lang="ka-GE" i="1" dirty="0" smtClean="0">
                <a:solidFill>
                  <a:srgbClr val="FF0000"/>
                </a:solidFill>
              </a:rPr>
              <a:t>დაზუსტდება</a:t>
            </a:r>
            <a:r>
              <a:rPr lang="ka-GE" dirty="0" smtClean="0"/>
              <a:t>)</a:t>
            </a:r>
            <a:endParaRPr lang="ka-GE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dirty="0"/>
              <a:t>კომპანია ადეკვატური მოცულობის მომსახურების მიწოდების </a:t>
            </a:r>
            <a:r>
              <a:rPr lang="ka-GE" dirty="0" smtClean="0"/>
              <a:t>შესაძლებლობით (</a:t>
            </a:r>
            <a:r>
              <a:rPr lang="ka-GE" i="1" dirty="0">
                <a:solidFill>
                  <a:srgbClr val="FF0000"/>
                </a:solidFill>
              </a:rPr>
              <a:t>დაზუსტდება</a:t>
            </a:r>
            <a:r>
              <a:rPr lang="ka-GE" dirty="0" smtClean="0">
                <a:solidFill>
                  <a:srgbClr val="FF0000"/>
                </a:solidFill>
              </a:rPr>
              <a:t>)</a:t>
            </a:r>
            <a:endParaRPr lang="ka-G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92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12553</TotalTime>
  <Words>666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Sylfaen</vt:lpstr>
      <vt:lpstr>Office-téma</vt:lpstr>
      <vt:lpstr>ჯანდაცვის დაფინანსების რეფორმის კონცეფცია </vt:lpstr>
      <vt:lpstr>ჯანდაცვის დაფინანსების რეფორმის მიზნები</vt:lpstr>
      <vt:lpstr>PowerPoint Presentation</vt:lpstr>
      <vt:lpstr>PowerPoint Presentation</vt:lpstr>
      <vt:lpstr>ჯანდაცვის დაფინანსების ნაკადები არსებულ სისტემაში</vt:lpstr>
      <vt:lpstr>ჯანდაცვის დაფინანსების მოდელის ცვლილება-ჯანდაცვის დაზღვევის საკანონმდებლო ინიციატივა (1) </vt:lpstr>
      <vt:lpstr>ჯანდაცვის დაფინანსების მოდელის ცვლილება-ჯანდაცვის დაზღვევის საკანონმდებლო ინიციატივა (2)</vt:lpstr>
      <vt:lpstr>ჯანდაცვის დაფინანსების მოდელის ცვლილება-ჯანდაცვის დაზღვევის საკანონმდებლო ინიციატივა (3)</vt:lpstr>
      <vt:lpstr>სადაზღვევო კომპანიების შერჩევის კრიტრიუმები-დადგინდება კანონით </vt:lpstr>
      <vt:lpstr>ჯანდაცვის დაფინანსების ახალი მოდელი</vt:lpstr>
      <vt:lpstr>ჯანდაცვის დაფინანსების რეფორმის მომზადების ეტაპები და ვადები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132</cp:revision>
  <cp:lastPrinted>2019-12-17T14:16:01Z</cp:lastPrinted>
  <dcterms:created xsi:type="dcterms:W3CDTF">2019-12-11T11:53:11Z</dcterms:created>
  <dcterms:modified xsi:type="dcterms:W3CDTF">2020-01-07T10:53:06Z</dcterms:modified>
</cp:coreProperties>
</file>